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64" r:id="rId6"/>
    <p:sldId id="257" r:id="rId7"/>
    <p:sldId id="259" r:id="rId8"/>
    <p:sldId id="260" r:id="rId9"/>
    <p:sldId id="261" r:id="rId10"/>
    <p:sldId id="273" r:id="rId11"/>
    <p:sldId id="265" r:id="rId12"/>
    <p:sldId id="272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2015-2016 у.г.</c:v>
                </c:pt>
                <c:pt idx="1">
                  <c:v>2016-2017 у.г.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231</c:v>
                </c:pt>
                <c:pt idx="1">
                  <c:v>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929401185962866"/>
          <c:y val="0.340539018988887"/>
          <c:w val="0.20144672888111209"/>
          <c:h val="0.207704747033946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9683090767692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математика</c:v>
                </c:pt>
                <c:pt idx="1">
                  <c:v>информатика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право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биология</c:v>
                </c:pt>
                <c:pt idx="8">
                  <c:v>ин.язык</c:v>
                </c:pt>
                <c:pt idx="9">
                  <c:v>ОБЖ</c:v>
                </c:pt>
                <c:pt idx="10">
                  <c:v>обществознание</c:v>
                </c:pt>
                <c:pt idx="11">
                  <c:v>физкультура</c:v>
                </c:pt>
                <c:pt idx="12">
                  <c:v>технология девочки</c:v>
                </c:pt>
                <c:pt idx="13">
                  <c:v>география</c:v>
                </c:pt>
                <c:pt idx="14">
                  <c:v>технология мальчики</c:v>
                </c:pt>
                <c:pt idx="15">
                  <c:v>химия</c:v>
                </c:pt>
                <c:pt idx="16">
                  <c:v>МХК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59</c:v>
                </c:pt>
                <c:pt idx="1">
                  <c:v>58</c:v>
                </c:pt>
                <c:pt idx="2">
                  <c:v>44</c:v>
                </c:pt>
                <c:pt idx="3">
                  <c:v>43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</c:v>
                </c:pt>
                <c:pt idx="8">
                  <c:v>27</c:v>
                </c:pt>
                <c:pt idx="9">
                  <c:v>25</c:v>
                </c:pt>
                <c:pt idx="10">
                  <c:v>24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13</c:v>
                </c:pt>
                <c:pt idx="15">
                  <c:v>5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4.3194967344151198E-3"/>
                  <c:y val="3.7478474613931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303731591688064E-2"/>
                  <c:y val="-4.409232307521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математика</c:v>
                </c:pt>
                <c:pt idx="1">
                  <c:v>информатика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право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биология</c:v>
                </c:pt>
                <c:pt idx="8">
                  <c:v>ин.язык</c:v>
                </c:pt>
                <c:pt idx="9">
                  <c:v>ОБЖ</c:v>
                </c:pt>
                <c:pt idx="10">
                  <c:v>обществознание</c:v>
                </c:pt>
                <c:pt idx="11">
                  <c:v>физкультура</c:v>
                </c:pt>
                <c:pt idx="12">
                  <c:v>технология девочки</c:v>
                </c:pt>
                <c:pt idx="13">
                  <c:v>география</c:v>
                </c:pt>
                <c:pt idx="14">
                  <c:v>технология мальчики</c:v>
                </c:pt>
                <c:pt idx="15">
                  <c:v>химия</c:v>
                </c:pt>
                <c:pt idx="16">
                  <c:v>МХК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58</c:v>
                </c:pt>
                <c:pt idx="1">
                  <c:v>19</c:v>
                </c:pt>
                <c:pt idx="2">
                  <c:v>74</c:v>
                </c:pt>
                <c:pt idx="3">
                  <c:v>55</c:v>
                </c:pt>
                <c:pt idx="4">
                  <c:v>24</c:v>
                </c:pt>
                <c:pt idx="5">
                  <c:v>28</c:v>
                </c:pt>
                <c:pt idx="6">
                  <c:v>23</c:v>
                </c:pt>
                <c:pt idx="7">
                  <c:v>36</c:v>
                </c:pt>
                <c:pt idx="8">
                  <c:v>26</c:v>
                </c:pt>
                <c:pt idx="9">
                  <c:v>45</c:v>
                </c:pt>
                <c:pt idx="10">
                  <c:v>56</c:v>
                </c:pt>
                <c:pt idx="11">
                  <c:v>20</c:v>
                </c:pt>
                <c:pt idx="12">
                  <c:v>5</c:v>
                </c:pt>
                <c:pt idx="13">
                  <c:v>12</c:v>
                </c:pt>
                <c:pt idx="14">
                  <c:v>16</c:v>
                </c:pt>
                <c:pt idx="15">
                  <c:v>7</c:v>
                </c:pt>
                <c:pt idx="1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88160"/>
        <c:axId val="80709120"/>
      </c:barChart>
      <c:catAx>
        <c:axId val="3298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0709120"/>
        <c:crosses val="autoZero"/>
        <c:auto val="1"/>
        <c:lblAlgn val="ctr"/>
        <c:lblOffset val="100"/>
        <c:noMultiLvlLbl val="0"/>
      </c:catAx>
      <c:valAx>
        <c:axId val="8070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8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4575974570318632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151949140637265E-3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7"/>
                <c:pt idx="1">
                  <c:v>литература</c:v>
                </c:pt>
                <c:pt idx="2">
                  <c:v>технология мальчики</c:v>
                </c:pt>
                <c:pt idx="3">
                  <c:v>ОБЖ </c:v>
                </c:pt>
                <c:pt idx="4">
                  <c:v>биология</c:v>
                </c:pt>
                <c:pt idx="5">
                  <c:v>математика</c:v>
                </c:pt>
                <c:pt idx="6">
                  <c:v>ин. язык</c:v>
                </c:pt>
                <c:pt idx="7">
                  <c:v>информатика</c:v>
                </c:pt>
                <c:pt idx="8">
                  <c:v>физика</c:v>
                </c:pt>
                <c:pt idx="9">
                  <c:v>право</c:v>
                </c:pt>
                <c:pt idx="10">
                  <c:v>русский язык</c:v>
                </c:pt>
                <c:pt idx="11">
                  <c:v>обществознание</c:v>
                </c:pt>
                <c:pt idx="12">
                  <c:v>география</c:v>
                </c:pt>
                <c:pt idx="13">
                  <c:v>химия </c:v>
                </c:pt>
                <c:pt idx="14">
                  <c:v>МХК</c:v>
                </c:pt>
                <c:pt idx="15">
                  <c:v>физкультура</c:v>
                </c:pt>
                <c:pt idx="16">
                  <c:v>история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7"/>
                <c:pt idx="1">
                  <c:v>литература</c:v>
                </c:pt>
                <c:pt idx="2">
                  <c:v>технология мальчики</c:v>
                </c:pt>
                <c:pt idx="3">
                  <c:v>ОБЖ </c:v>
                </c:pt>
                <c:pt idx="4">
                  <c:v>биология</c:v>
                </c:pt>
                <c:pt idx="5">
                  <c:v>математика</c:v>
                </c:pt>
                <c:pt idx="6">
                  <c:v>ин. язык</c:v>
                </c:pt>
                <c:pt idx="7">
                  <c:v>информатика</c:v>
                </c:pt>
                <c:pt idx="8">
                  <c:v>физика</c:v>
                </c:pt>
                <c:pt idx="9">
                  <c:v>право</c:v>
                </c:pt>
                <c:pt idx="10">
                  <c:v>русский язык</c:v>
                </c:pt>
                <c:pt idx="11">
                  <c:v>обществознание</c:v>
                </c:pt>
                <c:pt idx="12">
                  <c:v>география</c:v>
                </c:pt>
                <c:pt idx="13">
                  <c:v>химия </c:v>
                </c:pt>
                <c:pt idx="14">
                  <c:v>МХК</c:v>
                </c:pt>
                <c:pt idx="15">
                  <c:v>физкультура</c:v>
                </c:pt>
                <c:pt idx="16">
                  <c:v>история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1">
                  <c:v>25</c:v>
                </c:pt>
                <c:pt idx="2">
                  <c:v>8</c:v>
                </c:pt>
                <c:pt idx="3">
                  <c:v>10</c:v>
                </c:pt>
                <c:pt idx="4">
                  <c:v>14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10</c:v>
                </c:pt>
                <c:pt idx="9">
                  <c:v>3</c:v>
                </c:pt>
                <c:pt idx="10">
                  <c:v>17</c:v>
                </c:pt>
                <c:pt idx="11">
                  <c:v>30</c:v>
                </c:pt>
                <c:pt idx="12">
                  <c:v>5</c:v>
                </c:pt>
                <c:pt idx="13">
                  <c:v>6</c:v>
                </c:pt>
                <c:pt idx="14">
                  <c:v>8</c:v>
                </c:pt>
                <c:pt idx="15">
                  <c:v>12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59040"/>
        <c:axId val="31160576"/>
      </c:barChart>
      <c:catAx>
        <c:axId val="3115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31160576"/>
        <c:crosses val="autoZero"/>
        <c:auto val="1"/>
        <c:lblAlgn val="ctr"/>
        <c:lblOffset val="100"/>
        <c:noMultiLvlLbl val="0"/>
      </c:catAx>
      <c:valAx>
        <c:axId val="311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5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30689794797827E-2"/>
          <c:y val="4.4861391929187248E-2"/>
          <c:w val="0.9340262698084052"/>
          <c:h val="0.58858987578996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Лист1!$A$2:$A$29</c:f>
              <c:strCache>
                <c:ptCount val="24"/>
                <c:pt idx="0">
                  <c:v>Чернышева О.В.</c:v>
                </c:pt>
                <c:pt idx="1">
                  <c:v>Шлыков Н.А.</c:v>
                </c:pt>
                <c:pt idx="2">
                  <c:v>Баранов В.Е.</c:v>
                </c:pt>
                <c:pt idx="3">
                  <c:v>Хозяшева З.Л.</c:v>
                </c:pt>
                <c:pt idx="4">
                  <c:v>Опалева Е.С.</c:v>
                </c:pt>
                <c:pt idx="5">
                  <c:v>Сальникова Е.Г.</c:v>
                </c:pt>
                <c:pt idx="6">
                  <c:v>Ивукова А.П.</c:v>
                </c:pt>
                <c:pt idx="7">
                  <c:v>Овчинникова А.А.</c:v>
                </c:pt>
                <c:pt idx="8">
                  <c:v>Кузнецова С.А.</c:v>
                </c:pt>
                <c:pt idx="9">
                  <c:v>Лискова О.А.</c:v>
                </c:pt>
                <c:pt idx="10">
                  <c:v>Шакирова Н.А.</c:v>
                </c:pt>
                <c:pt idx="11">
                  <c:v>Сысоева Н.С.</c:v>
                </c:pt>
                <c:pt idx="12">
                  <c:v>Спешилова Н.М.</c:v>
                </c:pt>
                <c:pt idx="13">
                  <c:v>Бушуева Т.В.</c:v>
                </c:pt>
                <c:pt idx="14">
                  <c:v>Груздева З.И.</c:v>
                </c:pt>
                <c:pt idx="15">
                  <c:v>Голубева О.Л.</c:v>
                </c:pt>
                <c:pt idx="16">
                  <c:v>Гладких Ю.И.</c:v>
                </c:pt>
                <c:pt idx="17">
                  <c:v>Зеленина В.В.</c:v>
                </c:pt>
                <c:pt idx="18">
                  <c:v>Залазаева Т.И.</c:v>
                </c:pt>
                <c:pt idx="19">
                  <c:v>Калинина О.В.</c:v>
                </c:pt>
                <c:pt idx="20">
                  <c:v>Бахарева И.П.</c:v>
                </c:pt>
                <c:pt idx="21">
                  <c:v>Петреченко А.Г.</c:v>
                </c:pt>
                <c:pt idx="22">
                  <c:v>Черепанова Е.В.</c:v>
                </c:pt>
                <c:pt idx="23">
                  <c:v>Дегтерева А.Г.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21</c:v>
                </c:pt>
                <c:pt idx="1">
                  <c:v>14</c:v>
                </c:pt>
                <c:pt idx="2">
                  <c:v>21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8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7</c:v>
                </c:pt>
                <c:pt idx="16">
                  <c:v>1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  <c:pt idx="20">
                  <c:v>5</c:v>
                </c:pt>
                <c:pt idx="21">
                  <c:v>1</c:v>
                </c:pt>
                <c:pt idx="22">
                  <c:v>2</c:v>
                </c:pt>
                <c:pt idx="2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80672"/>
        <c:axId val="31182208"/>
      </c:barChart>
      <c:catAx>
        <c:axId val="3118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31182208"/>
        <c:crosses val="autoZero"/>
        <c:auto val="1"/>
        <c:lblAlgn val="ctr"/>
        <c:lblOffset val="100"/>
        <c:noMultiLvlLbl val="0"/>
      </c:catAx>
      <c:valAx>
        <c:axId val="3118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80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inobr.permkrai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345638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Аналитическая информация по результатам проведения школьного этапа Всероссийской олимпиады школьников в 2016 – 2017 учебном году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661248"/>
            <a:ext cx="6904856" cy="886482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К.А.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Жужгова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заместитель директора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User\Desktop\emblema_VO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24188"/>
            <a:ext cx="3600400" cy="307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9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Участники муниципального этапа 7-11 класс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МХК – 8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– 12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12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– 30 чел.,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– 1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5 чел.,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25 чел.,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14 чел.,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8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(м) – 8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 – 10 чел.,</a:t>
            </a:r>
          </a:p>
          <a:p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Анг.язык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 чел., 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3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– 4 чел.,</a:t>
            </a:r>
          </a:p>
          <a:p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17 чел.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57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Многократное участие обучающихся в олимпиаде (47 детей приняли участие в олимпиаде по 2-м и более предметным областям!!!)</a:t>
            </a:r>
          </a:p>
          <a:p>
            <a:r>
              <a:rPr lang="ru-RU" dirty="0" smtClean="0"/>
              <a:t>Высокая загруженность детей</a:t>
            </a:r>
          </a:p>
          <a:p>
            <a:r>
              <a:rPr lang="ru-RU" dirty="0" smtClean="0"/>
              <a:t>Количество олимпиадных заданий не соответствует временным рамкам (45 мин)</a:t>
            </a:r>
          </a:p>
          <a:p>
            <a:r>
              <a:rPr lang="ru-RU" dirty="0" smtClean="0"/>
              <a:t>Задания </a:t>
            </a:r>
            <a:r>
              <a:rPr lang="ru-RU" dirty="0" err="1" smtClean="0"/>
              <a:t>д.б</a:t>
            </a:r>
            <a:r>
              <a:rPr lang="ru-RU" dirty="0" smtClean="0"/>
              <a:t> разработаны на школьном уровне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71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 txBox="1">
            <a:spLocks/>
          </p:cNvSpPr>
          <p:nvPr/>
        </p:nvSpPr>
        <p:spPr bwMode="auto">
          <a:xfrm>
            <a:off x="250825" y="260350"/>
            <a:ext cx="6121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3200" b="1">
                <a:latin typeface="Book Antiqua" pitchFamily="18" charset="0"/>
              </a:rPr>
              <a:t>Сопровождение олимпиады</a:t>
            </a:r>
            <a:endParaRPr lang="ru-RU" altLang="ru-RU" sz="3200">
              <a:latin typeface="Book Antiqua" pitchFamily="18" charset="0"/>
            </a:endParaRPr>
          </a:p>
        </p:txBody>
      </p:sp>
      <p:pic>
        <p:nvPicPr>
          <p:cNvPr id="45059" name="Picture 2" descr="C:\Users\User-pc\Desktop\Безымянный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0"/>
          <a:stretch>
            <a:fillRect/>
          </a:stretch>
        </p:blipFill>
        <p:spPr bwMode="auto">
          <a:xfrm>
            <a:off x="857250" y="1000125"/>
            <a:ext cx="7515225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Box 9"/>
          <p:cNvSpPr txBox="1">
            <a:spLocks noChangeArrowheads="1"/>
          </p:cNvSpPr>
          <p:nvPr/>
        </p:nvSpPr>
        <p:spPr bwMode="auto">
          <a:xfrm>
            <a:off x="0" y="3000375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600" b="1">
                <a:solidFill>
                  <a:srgbClr val="B80879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и науки</a:t>
            </a:r>
            <a:r>
              <a:rPr lang="en-US" altLang="ru-RU" sz="2600" b="1">
                <a:solidFill>
                  <a:srgbClr val="B8087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>
                <a:solidFill>
                  <a:srgbClr val="B80879"/>
                </a:solidFill>
                <a:latin typeface="Times New Roman" pitchFamily="18" charset="0"/>
                <a:cs typeface="Times New Roman" pitchFamily="18" charset="0"/>
              </a:rPr>
              <a:t>Пермского края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571875"/>
            <a:ext cx="9144000" cy="1416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http://minobr.permkrai.ru/</a:t>
            </a:r>
            <a:endParaRPr lang="ru-RU" sz="3000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/деятельность/дополнительное образование и воспитание/всероссийская олимпиада школьников</a:t>
            </a:r>
          </a:p>
        </p:txBody>
      </p:sp>
      <p:sp>
        <p:nvSpPr>
          <p:cNvPr id="45062" name="TextBox 11"/>
          <p:cNvSpPr txBox="1">
            <a:spLocks noChangeArrowheads="1"/>
          </p:cNvSpPr>
          <p:nvPr/>
        </p:nvSpPr>
        <p:spPr bwMode="auto">
          <a:xfrm>
            <a:off x="428625" y="1714500"/>
            <a:ext cx="83581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Адрес сайта региональных олимпиад</a:t>
            </a:r>
          </a:p>
          <a:p>
            <a:pPr algn="ctr" eaLnBrk="1" hangingPunct="1"/>
            <a:r>
              <a:rPr lang="en-US" altLang="ru-RU" sz="2600" u="sng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altLang="ru-RU" sz="2600" u="sng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2600" u="sng">
                <a:latin typeface="Times New Roman" pitchFamily="18" charset="0"/>
                <a:cs typeface="Times New Roman" pitchFamily="18" charset="0"/>
              </a:rPr>
              <a:t>//regionolymp.ru/</a:t>
            </a:r>
            <a:endParaRPr lang="ru-RU" altLang="ru-RU" sz="2600" u="sng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 txBox="1">
            <a:spLocks/>
          </p:cNvSpPr>
          <p:nvPr/>
        </p:nvSpPr>
        <p:spPr bwMode="auto">
          <a:xfrm>
            <a:off x="250825" y="115888"/>
            <a:ext cx="597693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>
                <a:latin typeface="Book Antiqua" pitchFamily="18" charset="0"/>
              </a:rPr>
              <a:t>Этапы олимпиады</a:t>
            </a:r>
            <a:endParaRPr lang="ru-RU" altLang="ru-RU" sz="3200">
              <a:latin typeface="Book Antiqua" pitchFamily="18" charset="0"/>
            </a:endParaRPr>
          </a:p>
        </p:txBody>
      </p:sp>
      <p:cxnSp>
        <p:nvCxnSpPr>
          <p:cNvPr id="36867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179388" y="5170488"/>
            <a:ext cx="1871662" cy="0"/>
          </a:xfrm>
          <a:prstGeom prst="line">
            <a:avLst/>
          </a:prstGeom>
          <a:noFill/>
          <a:ln w="28575" algn="ctr">
            <a:solidFill>
              <a:srgbClr val="F7474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68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2051050" y="4608513"/>
            <a:ext cx="2233613" cy="0"/>
          </a:xfrm>
          <a:prstGeom prst="line">
            <a:avLst/>
          </a:prstGeom>
          <a:noFill/>
          <a:ln w="28575" algn="ctr">
            <a:solidFill>
              <a:srgbClr val="F7474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69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2051050" y="2133600"/>
            <a:ext cx="0" cy="3051175"/>
          </a:xfrm>
          <a:prstGeom prst="line">
            <a:avLst/>
          </a:prstGeom>
          <a:noFill/>
          <a:ln w="28575" algn="ctr">
            <a:solidFill>
              <a:srgbClr val="F74747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0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4284663" y="2133600"/>
            <a:ext cx="0" cy="2474913"/>
          </a:xfrm>
          <a:prstGeom prst="line">
            <a:avLst/>
          </a:prstGeom>
          <a:noFill/>
          <a:ln w="28575" algn="ctr">
            <a:solidFill>
              <a:srgbClr val="F74747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1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4284663" y="4032250"/>
            <a:ext cx="2232025" cy="0"/>
          </a:xfrm>
          <a:prstGeom prst="line">
            <a:avLst/>
          </a:prstGeom>
          <a:noFill/>
          <a:ln w="28575" algn="ctr">
            <a:solidFill>
              <a:srgbClr val="F7474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2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6516688" y="2133600"/>
            <a:ext cx="0" cy="1898650"/>
          </a:xfrm>
          <a:prstGeom prst="line">
            <a:avLst/>
          </a:prstGeom>
          <a:noFill/>
          <a:ln w="28575" algn="ctr">
            <a:solidFill>
              <a:srgbClr val="F74747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3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6516688" y="3455988"/>
            <a:ext cx="2447925" cy="0"/>
          </a:xfrm>
          <a:prstGeom prst="line">
            <a:avLst/>
          </a:prstGeom>
          <a:noFill/>
          <a:ln w="28575" algn="ctr">
            <a:solidFill>
              <a:srgbClr val="F7474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79388" y="5229225"/>
            <a:ext cx="1871662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ШКОЛЬНЫЙ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1.09-31.10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43100" y="4608513"/>
            <a:ext cx="2592388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МУНИЦИПАЛЬНЫЙ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07.11-17.12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4663" y="4003675"/>
            <a:ext cx="2232025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РЕГИОНАЛЬНЫЙ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01.12.-25.02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16688" y="3455988"/>
            <a:ext cx="2555875" cy="985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ЗАКЛЮЧИТЕЛЬНЫЙ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март-апрель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2017 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9388" y="4581525"/>
            <a:ext cx="18716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4-11 </a:t>
            </a:r>
            <a:r>
              <a:rPr lang="ru-RU" sz="2400" b="1" dirty="0" err="1">
                <a:latin typeface="+mn-lt"/>
                <a:cs typeface="+mn-cs"/>
              </a:rPr>
              <a:t>кл</a:t>
            </a:r>
            <a:r>
              <a:rPr lang="ru-RU" sz="2400" b="1" dirty="0">
                <a:latin typeface="+mn-lt"/>
                <a:cs typeface="+mn-cs"/>
              </a:rPr>
              <a:t>.</a:t>
            </a:r>
            <a:endParaRPr lang="ru-RU" sz="28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3463" y="4003675"/>
            <a:ext cx="18732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7-11 </a:t>
            </a:r>
            <a:r>
              <a:rPr lang="ru-RU" sz="2400" b="1" dirty="0" err="1">
                <a:latin typeface="+mn-lt"/>
                <a:cs typeface="+mn-cs"/>
              </a:rPr>
              <a:t>кл</a:t>
            </a:r>
            <a:r>
              <a:rPr lang="ru-RU" sz="2400" b="1" dirty="0">
                <a:latin typeface="+mn-lt"/>
                <a:cs typeface="+mn-cs"/>
              </a:rPr>
              <a:t>.</a:t>
            </a:r>
            <a:endParaRPr lang="ru-RU" sz="28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64050" y="3455988"/>
            <a:ext cx="18716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9-11 </a:t>
            </a:r>
            <a:r>
              <a:rPr lang="ru-RU" sz="2400" b="1" dirty="0" err="1">
                <a:latin typeface="+mn-lt"/>
                <a:cs typeface="+mn-cs"/>
              </a:rPr>
              <a:t>кл</a:t>
            </a:r>
            <a:r>
              <a:rPr lang="ru-RU" sz="2400" b="1" dirty="0">
                <a:latin typeface="+mn-lt"/>
                <a:cs typeface="+mn-cs"/>
              </a:rPr>
              <a:t>.</a:t>
            </a:r>
            <a:endParaRPr lang="ru-RU" sz="28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3550" y="2854325"/>
            <a:ext cx="18716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9-11 </a:t>
            </a:r>
            <a:r>
              <a:rPr lang="ru-RU" sz="2400" b="1" dirty="0" err="1">
                <a:latin typeface="+mn-lt"/>
                <a:cs typeface="+mn-cs"/>
              </a:rPr>
              <a:t>кл</a:t>
            </a:r>
            <a:r>
              <a:rPr lang="ru-RU" sz="2400" b="1" dirty="0">
                <a:latin typeface="+mn-lt"/>
                <a:cs typeface="+mn-cs"/>
              </a:rPr>
              <a:t>.</a:t>
            </a:r>
            <a:endParaRPr lang="ru-RU" sz="2800" b="1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36882" name="TextBox 37"/>
          <p:cNvSpPr txBox="1">
            <a:spLocks noChangeArrowheads="1"/>
          </p:cNvSpPr>
          <p:nvPr/>
        </p:nvSpPr>
        <p:spPr bwMode="auto">
          <a:xfrm>
            <a:off x="179388" y="1557338"/>
            <a:ext cx="176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Школа</a:t>
            </a:r>
          </a:p>
        </p:txBody>
      </p:sp>
      <p:sp>
        <p:nvSpPr>
          <p:cNvPr id="36883" name="TextBox 39"/>
          <p:cNvSpPr txBox="1">
            <a:spLocks noChangeArrowheads="1"/>
          </p:cNvSpPr>
          <p:nvPr/>
        </p:nvSpPr>
        <p:spPr bwMode="auto">
          <a:xfrm>
            <a:off x="2051050" y="1557338"/>
            <a:ext cx="2233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Муниципалитет</a:t>
            </a:r>
          </a:p>
        </p:txBody>
      </p:sp>
      <p:sp>
        <p:nvSpPr>
          <p:cNvPr id="36884" name="TextBox 40"/>
          <p:cNvSpPr txBox="1">
            <a:spLocks noChangeArrowheads="1"/>
          </p:cNvSpPr>
          <p:nvPr/>
        </p:nvSpPr>
        <p:spPr bwMode="auto">
          <a:xfrm>
            <a:off x="4284663" y="1557338"/>
            <a:ext cx="2232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Министерство образования ПК</a:t>
            </a:r>
          </a:p>
        </p:txBody>
      </p:sp>
      <p:sp>
        <p:nvSpPr>
          <p:cNvPr id="36885" name="TextBox 41"/>
          <p:cNvSpPr txBox="1">
            <a:spLocks noChangeArrowheads="1"/>
          </p:cNvSpPr>
          <p:nvPr/>
        </p:nvSpPr>
        <p:spPr bwMode="auto">
          <a:xfrm>
            <a:off x="6659563" y="1557338"/>
            <a:ext cx="2233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Минобрнауки России</a:t>
            </a:r>
          </a:p>
        </p:txBody>
      </p:sp>
      <p:sp>
        <p:nvSpPr>
          <p:cNvPr id="36886" name="TextBox 22"/>
          <p:cNvSpPr txBox="1">
            <a:spLocks noChangeArrowheads="1"/>
          </p:cNvSpPr>
          <p:nvPr/>
        </p:nvSpPr>
        <p:spPr bwMode="auto">
          <a:xfrm>
            <a:off x="4427538" y="2349500"/>
            <a:ext cx="19478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/>
              <a:t>7-8 кл. </a:t>
            </a:r>
          </a:p>
          <a:p>
            <a:pPr algn="ctr" eaLnBrk="1" hangingPunct="1"/>
            <a:r>
              <a:rPr lang="ru-RU" altLang="ru-RU" b="1"/>
              <a:t>по</a:t>
            </a:r>
            <a:r>
              <a:rPr lang="ru-RU" altLang="ru-RU" sz="2400" b="1"/>
              <a:t> </a:t>
            </a:r>
            <a:r>
              <a:rPr lang="ru-RU" altLang="ru-RU" b="1"/>
              <a:t>математике </a:t>
            </a:r>
          </a:p>
          <a:p>
            <a:pPr algn="ctr" eaLnBrk="1" hangingPunct="1"/>
            <a:r>
              <a:rPr lang="ru-RU" altLang="ru-RU" b="1"/>
              <a:t>и физике</a:t>
            </a:r>
          </a:p>
        </p:txBody>
      </p:sp>
    </p:spTree>
    <p:extLst>
      <p:ext uri="{BB962C8B-B14F-4D97-AF65-F5344CB8AC3E}">
        <p14:creationId xmlns:p14="http://schemas.microsoft.com/office/powerpoint/2010/main" val="16772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7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 </a:t>
            </a:r>
            <a:r>
              <a:rPr lang="ru-RU" alt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олимпиад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муниципального этапа всероссийской олимпиады </a:t>
            </a:r>
            <a:r>
              <a:rPr lang="ru-RU" alt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школьников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483012"/>
              </p:ext>
            </p:extLst>
          </p:nvPr>
        </p:nvGraphicFramePr>
        <p:xfrm>
          <a:off x="323528" y="908720"/>
          <a:ext cx="8352927" cy="5806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2344"/>
                <a:gridCol w="3268239"/>
                <a:gridCol w="2542344"/>
              </a:tblGrid>
              <a:tr h="48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Муниципальный этап</a:t>
                      </a:r>
                      <a:endParaRPr lang="ru-RU" sz="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Дистанционный тур регионального этапа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48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Право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литература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09.11.2016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09.12.2016, 14.12.2016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476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ОБЖ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12.11.2016 (</a:t>
                      </a:r>
                      <a:r>
                        <a:rPr lang="ru-RU" sz="1600" dirty="0" err="1" smtClean="0">
                          <a:effectLst/>
                        </a:rPr>
                        <a:t>суб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01.12.2016 (теоретический тур)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13.12.2016 (практический тур)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Обществознание 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14.11.2016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722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Экология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15.11.2016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17.12.2016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 02.12.2016 (проекты)</a:t>
                      </a:r>
                      <a:endParaRPr lang="ru-RU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722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Технология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искусство (МХК)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19.11.2016 (</a:t>
                      </a:r>
                      <a:r>
                        <a:rPr lang="ru-RU" sz="1600" dirty="0" err="1" smtClean="0">
                          <a:effectLst/>
                        </a:rPr>
                        <a:t>суб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 02.12.2016 проекты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08.12.2016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Биология, химия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21.11.2016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05.12.2016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Физическая культура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26.11.2016 (</a:t>
                      </a:r>
                      <a:r>
                        <a:rPr lang="ru-RU" sz="1600" dirty="0" err="1" smtClean="0">
                          <a:effectLst/>
                        </a:rPr>
                        <a:t>суб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география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29.11.2016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02.12.2016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481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Немецкий язык, английский язык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06.12.2016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240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История 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12.12.2016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  <a:tr h="963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Информатика 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14.12.2016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(пробный тур 7-11 классы)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15.12.2016 (7-8 классы)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16.12.2016 (9-11 классы)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5953" marR="5595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38350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9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 txBox="1">
            <a:spLocks/>
          </p:cNvSpPr>
          <p:nvPr/>
        </p:nvSpPr>
        <p:spPr bwMode="auto">
          <a:xfrm>
            <a:off x="250825" y="115888"/>
            <a:ext cx="59769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3200" b="1">
                <a:latin typeface="Book Antiqua" pitchFamily="18" charset="0"/>
              </a:rPr>
              <a:t>Региональный этап </a:t>
            </a:r>
            <a:endParaRPr lang="ru-RU" altLang="ru-RU" sz="3200">
              <a:latin typeface="Book Antiqu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55650" y="785813"/>
            <a:ext cx="3095625" cy="1071562"/>
          </a:xfrm>
          <a:prstGeom prst="roundRect">
            <a:avLst/>
          </a:prstGeom>
          <a:solidFill>
            <a:schemeClr val="accent6">
              <a:lumMod val="75000"/>
              <a:alpha val="48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Дистанционный тур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(декабрь)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003800" y="785813"/>
            <a:ext cx="3140075" cy="1116012"/>
          </a:xfrm>
          <a:prstGeom prst="roundRect">
            <a:avLst/>
          </a:prstGeom>
          <a:solidFill>
            <a:schemeClr val="accent6">
              <a:lumMod val="75000"/>
              <a:alpha val="48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 anchor="ctr"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Очный тур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(даты определяет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Минобрнауки России)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625" y="2357438"/>
            <a:ext cx="817562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УЧАСТНИКИ: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участники муниципального этапа, набравшие необходимое для участия в региональном этапе кол-во баллов, установленное организатором регионального этапа;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победители и призеры регионального этапа предыдущего учебного года, если они продолжают обучение в школе;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  <a:cs typeface="+mn-cs"/>
              </a:rPr>
              <a:t>представительство от территорий в случае, если ни один участник муниципального этапа олимпиады текущего учебного года не набрал необходимое для участия в региональном этапе олимпиады количество баллов </a:t>
            </a:r>
            <a:r>
              <a:rPr lang="ru-RU" sz="2000" dirty="0">
                <a:solidFill>
                  <a:srgbClr val="FF0000"/>
                </a:solidFill>
                <a:latin typeface="+mn-lt"/>
                <a:cs typeface="+mn-cs"/>
              </a:rPr>
              <a:t>(ТРЕБОВАНИЕ ОТСУТСТВУЕТ) </a:t>
            </a:r>
          </a:p>
        </p:txBody>
      </p: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139700" y="5445125"/>
            <a:ext cx="8858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/>
              <a:t>Квоту победителей и призеров устанавливает  </a:t>
            </a:r>
          </a:p>
          <a:p>
            <a:pPr algn="ctr" eaLnBrk="1" hangingPunct="1"/>
            <a:r>
              <a:rPr lang="ru-RU" altLang="ru-RU" sz="2000"/>
              <a:t>Министерство образования и науки Пермского края</a:t>
            </a:r>
          </a:p>
          <a:p>
            <a:pPr algn="ctr" eaLnBrk="1" hangingPunct="1"/>
            <a:r>
              <a:rPr lang="ru-RU" altLang="ru-RU" sz="2000"/>
              <a:t>Квота не превышает </a:t>
            </a:r>
            <a:r>
              <a:rPr lang="ru-RU" altLang="ru-RU" sz="2000" b="1"/>
              <a:t>35%</a:t>
            </a:r>
            <a:r>
              <a:rPr lang="ru-RU" altLang="ru-RU" sz="2000"/>
              <a:t> от общего числа участников, при этом число победителей не более </a:t>
            </a:r>
            <a:r>
              <a:rPr lang="ru-RU" altLang="ru-RU" sz="2000" b="1"/>
              <a:t>8% </a:t>
            </a:r>
            <a:r>
              <a:rPr lang="ru-RU" altLang="ru-RU" sz="2000"/>
              <a:t>от общего числа участников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4572000" y="1857375"/>
            <a:ext cx="3887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C00000"/>
                </a:solidFill>
              </a:rPr>
              <a:t>с 11 января по 25 февраля </a:t>
            </a:r>
          </a:p>
          <a:p>
            <a:pPr algn="ctr" eaLnBrk="1" hangingPunct="1"/>
            <a:r>
              <a:rPr lang="ru-RU" altLang="ru-RU">
                <a:solidFill>
                  <a:srgbClr val="C00000"/>
                </a:solidFill>
              </a:rPr>
              <a:t>2017 года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285750" y="1785938"/>
            <a:ext cx="357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C00000"/>
                </a:solidFill>
              </a:rPr>
              <a:t>с 1 по 17 декабря 2016 года</a:t>
            </a:r>
          </a:p>
        </p:txBody>
      </p:sp>
    </p:spTree>
    <p:extLst>
      <p:ext uri="{BB962C8B-B14F-4D97-AF65-F5344CB8AC3E}">
        <p14:creationId xmlns:p14="http://schemas.microsoft.com/office/powerpoint/2010/main" val="33557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224 УЧАСТНИКА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персонифицированный учет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43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Кол-во участников </a:t>
            </a:r>
            <a:r>
              <a:rPr lang="ru-RU" sz="3200" dirty="0"/>
              <a:t>ш</a:t>
            </a:r>
            <a:r>
              <a:rPr lang="ru-RU" sz="3200" dirty="0" smtClean="0"/>
              <a:t>кольного этапа ВОШ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581834"/>
              </p:ext>
            </p:extLst>
          </p:nvPr>
        </p:nvGraphicFramePr>
        <p:xfrm>
          <a:off x="323528" y="692696"/>
          <a:ext cx="8820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766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Победители, набравшие 35% и выше среди 7-11 классов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45944"/>
              </p:ext>
            </p:extLst>
          </p:nvPr>
        </p:nvGraphicFramePr>
        <p:xfrm>
          <a:off x="179512" y="1600200"/>
          <a:ext cx="87129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71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Победители, набравшие 50% и </a:t>
            </a:r>
            <a:r>
              <a:rPr lang="ru-RU" dirty="0" smtClean="0"/>
              <a:t>выше (5-11 </a:t>
            </a:r>
            <a:r>
              <a:rPr lang="ru-RU" dirty="0" err="1" smtClean="0"/>
              <a:t>кл</a:t>
            </a:r>
            <a:r>
              <a:rPr lang="ru-RU" dirty="0" smtClean="0"/>
              <a:t>)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04205"/>
              </p:ext>
            </p:extLst>
          </p:nvPr>
        </p:nvGraphicFramePr>
        <p:xfrm>
          <a:off x="251520" y="1600200"/>
          <a:ext cx="87129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75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6443"/>
            <a:ext cx="8229600" cy="853155"/>
          </a:xfrm>
        </p:spPr>
        <p:txBody>
          <a:bodyPr/>
          <a:lstStyle/>
          <a:p>
            <a:r>
              <a:rPr lang="ru-RU" dirty="0" smtClean="0"/>
              <a:t>Наивысшие баллы</a:t>
            </a:r>
            <a:r>
              <a:rPr lang="ru-RU" dirty="0" smtClean="0">
                <a:sym typeface="Wingdings" panose="05000000000000000000" pitchFamily="2" charset="2"/>
              </a:rPr>
              <a:t>: (выше 80%)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9" y="620688"/>
            <a:ext cx="8928992" cy="62373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i="1" dirty="0"/>
              <a:t>технология </a:t>
            </a:r>
            <a:r>
              <a:rPr lang="ru-RU" sz="2000" dirty="0"/>
              <a:t>– Шлыков Н.А</a:t>
            </a:r>
            <a:r>
              <a:rPr lang="ru-RU" sz="2000" dirty="0" smtClean="0"/>
              <a:t>.</a:t>
            </a:r>
          </a:p>
          <a:p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Матченко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Алексей-80%, Осипов Стас,-84%, 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Брюхов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– 96%,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ушуев Антон-92%, Пермяков Никита – 88%.</a:t>
            </a:r>
          </a:p>
          <a:p>
            <a:pPr marL="0" indent="0" algn="ctr">
              <a:buNone/>
            </a:pP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Иностр.язык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Сальникова Е.Г.</a:t>
            </a:r>
            <a:endParaRPr lang="ru-RU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Муртазова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йнат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90,5%</a:t>
            </a:r>
          </a:p>
          <a:p>
            <a:pPr marL="0" indent="0" algn="ctr">
              <a:buNone/>
            </a:pPr>
            <a:r>
              <a:rPr lang="ru-RU" sz="1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Иностр.язык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–Гладких Ю.И.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 Влад - 85%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МХК – </a:t>
            </a: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Бахарева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И.П.</a:t>
            </a:r>
          </a:p>
          <a:p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Дегтерева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Дарья -81%,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Менькина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Перескокова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Вика – 91%</a:t>
            </a:r>
          </a:p>
          <a:p>
            <a:pPr marL="0" indent="0" algn="ctr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история – Чернышева О.В.</a:t>
            </a:r>
          </a:p>
          <a:p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Васева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Кристина, Вахрушев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анил – 80%, Казакова Саша – 89%</a:t>
            </a:r>
          </a:p>
          <a:p>
            <a:pPr marL="0" indent="0" algn="ctr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Голубева О.Л.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Саша –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82%, Чазова Дарья, Перевозчикова Полина –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</a:p>
          <a:p>
            <a:pPr marL="0" indent="0" algn="ctr">
              <a:buNone/>
            </a:pP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- </a:t>
            </a:r>
            <a:r>
              <a:rPr lang="ru-RU" sz="1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Хозяшева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З.Л. </a:t>
            </a:r>
          </a:p>
          <a:p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Лагунова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арья -91%, 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Каракулова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Юлия, 80%, Лошкарева Валерия – 82%,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Муртазова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йнат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</a:p>
          <a:p>
            <a:pPr marL="0" indent="0" algn="ctr">
              <a:buNone/>
            </a:pP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Черепанова Е.В.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Сокурова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ристина – 95%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535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619</Words>
  <Application>Microsoft Office PowerPoint</Application>
  <PresentationFormat>Экран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Аналитическая информация по результатам проведения школьного этапа Всероссийской олимпиады школьников в 2016 – 2017 учебном году</vt:lpstr>
      <vt:lpstr>Презентация PowerPoint</vt:lpstr>
      <vt:lpstr>  График  олимпиад муниципального этапа всероссийской олимпиады школьников </vt:lpstr>
      <vt:lpstr>Презентация PowerPoint</vt:lpstr>
      <vt:lpstr>  224 УЧАСТНИКА – персонифицированный учет </vt:lpstr>
      <vt:lpstr>Кол-во участников школьного этапа ВОШ</vt:lpstr>
      <vt:lpstr>Победители, набравшие 35% и выше среди 7-11 классов</vt:lpstr>
      <vt:lpstr>Победители, набравшие 50% и выше (5-11 кл) </vt:lpstr>
      <vt:lpstr>Наивысшие баллы: (выше 80%)</vt:lpstr>
      <vt:lpstr>Участники муниципального этапа 7-11 класс</vt:lpstr>
      <vt:lpstr>Проблемы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информация по результатам проведения школьного этапа Всероссийской олимпиады школьников в 2015 – 2016 учебном году</dc:title>
  <dc:creator>User</dc:creator>
  <cp:lastModifiedBy>User</cp:lastModifiedBy>
  <cp:revision>52</cp:revision>
  <cp:lastPrinted>2016-11-09T03:54:07Z</cp:lastPrinted>
  <dcterms:created xsi:type="dcterms:W3CDTF">2015-11-03T03:53:37Z</dcterms:created>
  <dcterms:modified xsi:type="dcterms:W3CDTF">2016-11-09T09:34:12Z</dcterms:modified>
</cp:coreProperties>
</file>