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Лист1!$A$2:$A$17</c:f>
              <c:strCache>
                <c:ptCount val="16"/>
                <c:pt idx="0">
                  <c:v>математика</c:v>
                </c:pt>
                <c:pt idx="1">
                  <c:v>информатика</c:v>
                </c:pt>
                <c:pt idx="2">
                  <c:v>русский язык</c:v>
                </c:pt>
                <c:pt idx="3">
                  <c:v>литература</c:v>
                </c:pt>
                <c:pt idx="4">
                  <c:v>право</c:v>
                </c:pt>
                <c:pt idx="5">
                  <c:v>история</c:v>
                </c:pt>
                <c:pt idx="6">
                  <c:v>физика</c:v>
                </c:pt>
                <c:pt idx="7">
                  <c:v>биология</c:v>
                </c:pt>
                <c:pt idx="8">
                  <c:v>ин.язык</c:v>
                </c:pt>
                <c:pt idx="9">
                  <c:v>ОБЖ</c:v>
                </c:pt>
                <c:pt idx="10">
                  <c:v>обществознание</c:v>
                </c:pt>
                <c:pt idx="11">
                  <c:v>физкультура</c:v>
                </c:pt>
                <c:pt idx="12">
                  <c:v>технология девочки</c:v>
                </c:pt>
                <c:pt idx="13">
                  <c:v>география</c:v>
                </c:pt>
                <c:pt idx="14">
                  <c:v>технология мальчики</c:v>
                </c:pt>
                <c:pt idx="15">
                  <c:v>химия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59</c:v>
                </c:pt>
                <c:pt idx="1">
                  <c:v>58</c:v>
                </c:pt>
                <c:pt idx="2">
                  <c:v>44</c:v>
                </c:pt>
                <c:pt idx="3">
                  <c:v>43</c:v>
                </c:pt>
                <c:pt idx="4">
                  <c:v>28</c:v>
                </c:pt>
                <c:pt idx="5">
                  <c:v>28</c:v>
                </c:pt>
                <c:pt idx="6">
                  <c:v>28</c:v>
                </c:pt>
                <c:pt idx="7">
                  <c:v>28</c:v>
                </c:pt>
                <c:pt idx="8">
                  <c:v>27</c:v>
                </c:pt>
                <c:pt idx="9">
                  <c:v>25</c:v>
                </c:pt>
                <c:pt idx="10">
                  <c:v>24</c:v>
                </c:pt>
                <c:pt idx="11">
                  <c:v>17</c:v>
                </c:pt>
                <c:pt idx="12">
                  <c:v>16</c:v>
                </c:pt>
                <c:pt idx="13">
                  <c:v>15</c:v>
                </c:pt>
                <c:pt idx="14">
                  <c:v>13</c:v>
                </c:pt>
                <c:pt idx="15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341504"/>
        <c:axId val="84817024"/>
      </c:barChart>
      <c:catAx>
        <c:axId val="84341504"/>
        <c:scaling>
          <c:orientation val="minMax"/>
        </c:scaling>
        <c:delete val="0"/>
        <c:axPos val="b"/>
        <c:majorTickMark val="out"/>
        <c:minorTickMark val="none"/>
        <c:tickLblPos val="nextTo"/>
        <c:crossAx val="84817024"/>
        <c:crosses val="autoZero"/>
        <c:auto val="1"/>
        <c:lblAlgn val="ctr"/>
        <c:lblOffset val="100"/>
        <c:noMultiLvlLbl val="0"/>
      </c:catAx>
      <c:valAx>
        <c:axId val="84817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341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Лист1!$A$2:$A$15</c:f>
              <c:strCache>
                <c:ptCount val="14"/>
                <c:pt idx="0">
                  <c:v>технология девочки</c:v>
                </c:pt>
                <c:pt idx="1">
                  <c:v>литература</c:v>
                </c:pt>
                <c:pt idx="2">
                  <c:v>технология мальчики</c:v>
                </c:pt>
                <c:pt idx="3">
                  <c:v>ОБЖ </c:v>
                </c:pt>
                <c:pt idx="4">
                  <c:v>биология</c:v>
                </c:pt>
                <c:pt idx="5">
                  <c:v>математика</c:v>
                </c:pt>
                <c:pt idx="6">
                  <c:v>ин. язык</c:v>
                </c:pt>
                <c:pt idx="7">
                  <c:v>информатика</c:v>
                </c:pt>
                <c:pt idx="8">
                  <c:v>физика</c:v>
                </c:pt>
                <c:pt idx="9">
                  <c:v>право</c:v>
                </c:pt>
                <c:pt idx="10">
                  <c:v>русский язык</c:v>
                </c:pt>
                <c:pt idx="11">
                  <c:v>обществознание</c:v>
                </c:pt>
                <c:pt idx="12">
                  <c:v>география</c:v>
                </c:pt>
                <c:pt idx="13">
                  <c:v>химия 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13</c:v>
                </c:pt>
                <c:pt idx="1">
                  <c:v>10</c:v>
                </c:pt>
                <c:pt idx="2">
                  <c:v>10</c:v>
                </c:pt>
                <c:pt idx="3">
                  <c:v>9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6</c:v>
                </c:pt>
                <c:pt idx="9">
                  <c:v>4</c:v>
                </c:pt>
                <c:pt idx="10">
                  <c:v>4</c:v>
                </c:pt>
                <c:pt idx="11">
                  <c:v>3</c:v>
                </c:pt>
                <c:pt idx="12">
                  <c:v>1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859520"/>
        <c:axId val="7778688"/>
      </c:barChart>
      <c:catAx>
        <c:axId val="84859520"/>
        <c:scaling>
          <c:orientation val="minMax"/>
        </c:scaling>
        <c:delete val="0"/>
        <c:axPos val="b"/>
        <c:majorTickMark val="out"/>
        <c:minorTickMark val="none"/>
        <c:tickLblPos val="nextTo"/>
        <c:crossAx val="7778688"/>
        <c:crosses val="autoZero"/>
        <c:auto val="1"/>
        <c:lblAlgn val="ctr"/>
        <c:lblOffset val="100"/>
        <c:noMultiLvlLbl val="0"/>
      </c:catAx>
      <c:valAx>
        <c:axId val="7778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859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130689794797827E-2"/>
          <c:y val="4.4861391929187248E-2"/>
          <c:w val="0.9340262698084052"/>
          <c:h val="0.588589875789969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Лист1!$A$2:$A$21</c:f>
              <c:strCache>
                <c:ptCount val="20"/>
                <c:pt idx="0">
                  <c:v>Овчинникова А.Н.</c:v>
                </c:pt>
                <c:pt idx="1">
                  <c:v>Шлыков Н.А.</c:v>
                </c:pt>
                <c:pt idx="2">
                  <c:v>Баранов В.Е.</c:v>
                </c:pt>
                <c:pt idx="3">
                  <c:v>Хозяшева З.Л.</c:v>
                </c:pt>
                <c:pt idx="4">
                  <c:v>Опалева Е.С.</c:v>
                </c:pt>
                <c:pt idx="5">
                  <c:v>Сальникова Е.Г.</c:v>
                </c:pt>
                <c:pt idx="6">
                  <c:v>Ивукова А.П.</c:v>
                </c:pt>
                <c:pt idx="7">
                  <c:v>Овчинникова А.А.</c:v>
                </c:pt>
                <c:pt idx="8">
                  <c:v>Кузнецова С.А.</c:v>
                </c:pt>
                <c:pt idx="9">
                  <c:v>Полетаева Т.М.</c:v>
                </c:pt>
                <c:pt idx="10">
                  <c:v>Иутина С.Б.</c:v>
                </c:pt>
                <c:pt idx="11">
                  <c:v>Сысоева Н.С.</c:v>
                </c:pt>
                <c:pt idx="12">
                  <c:v>Спешилова Н.М.</c:v>
                </c:pt>
                <c:pt idx="13">
                  <c:v>Бушуева Т.В.</c:v>
                </c:pt>
                <c:pt idx="14">
                  <c:v>Груздев А.М.</c:v>
                </c:pt>
                <c:pt idx="15">
                  <c:v>Голубева О.Л.</c:v>
                </c:pt>
                <c:pt idx="16">
                  <c:v>Гладких Ю.И.</c:v>
                </c:pt>
                <c:pt idx="17">
                  <c:v>Зеленина В.В.</c:v>
                </c:pt>
                <c:pt idx="18">
                  <c:v>Старикова Г.М.</c:v>
                </c:pt>
                <c:pt idx="19">
                  <c:v>Масалкина Н.А.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13</c:v>
                </c:pt>
                <c:pt idx="1">
                  <c:v>10</c:v>
                </c:pt>
                <c:pt idx="2">
                  <c:v>10</c:v>
                </c:pt>
                <c:pt idx="3">
                  <c:v>7</c:v>
                </c:pt>
                <c:pt idx="4">
                  <c:v>7</c:v>
                </c:pt>
                <c:pt idx="5">
                  <c:v>6</c:v>
                </c:pt>
                <c:pt idx="6">
                  <c:v>6</c:v>
                </c:pt>
                <c:pt idx="7">
                  <c:v>5</c:v>
                </c:pt>
                <c:pt idx="8">
                  <c:v>5</c:v>
                </c:pt>
                <c:pt idx="9">
                  <c:v>4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2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80960"/>
        <c:axId val="3082496"/>
      </c:barChart>
      <c:catAx>
        <c:axId val="3080960"/>
        <c:scaling>
          <c:orientation val="minMax"/>
        </c:scaling>
        <c:delete val="0"/>
        <c:axPos val="b"/>
        <c:majorTickMark val="out"/>
        <c:minorTickMark val="none"/>
        <c:tickLblPos val="nextTo"/>
        <c:crossAx val="3082496"/>
        <c:crosses val="autoZero"/>
        <c:auto val="1"/>
        <c:lblAlgn val="ctr"/>
        <c:lblOffset val="100"/>
        <c:noMultiLvlLbl val="0"/>
      </c:catAx>
      <c:valAx>
        <c:axId val="3082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809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Аналитическая информация по результатам проведения школьного этапа Всероссийской олимпиады школьников в 2015 – 2016 учебном году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5661248"/>
            <a:ext cx="6904856" cy="886482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О.В. </a:t>
            </a:r>
            <a:r>
              <a:rPr lang="ru-RU" dirty="0" err="1" smtClean="0">
                <a:solidFill>
                  <a:schemeClr val="tx1"/>
                </a:solidFill>
              </a:rPr>
              <a:t>Пичкалева</a:t>
            </a:r>
            <a:r>
              <a:rPr lang="ru-RU" dirty="0" smtClean="0">
                <a:solidFill>
                  <a:schemeClr val="tx1"/>
                </a:solidFill>
              </a:rPr>
              <a:t>, заместитель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941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Всего участников – 442 чел.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3909867"/>
              </p:ext>
            </p:extLst>
          </p:nvPr>
        </p:nvGraphicFramePr>
        <p:xfrm>
          <a:off x="323528" y="1268760"/>
          <a:ext cx="85072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6396335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231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УЧАСТНИК – персонифицированный учет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660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Победители, набравшие 50% и выше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7866701"/>
              </p:ext>
            </p:extLst>
          </p:nvPr>
        </p:nvGraphicFramePr>
        <p:xfrm>
          <a:off x="179512" y="1600200"/>
          <a:ext cx="871296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5714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Победители, набравшие 50% и выше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5040815"/>
              </p:ext>
            </p:extLst>
          </p:nvPr>
        </p:nvGraphicFramePr>
        <p:xfrm>
          <a:off x="251520" y="1600200"/>
          <a:ext cx="871296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6752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16443"/>
            <a:ext cx="8229600" cy="853155"/>
          </a:xfrm>
        </p:spPr>
        <p:txBody>
          <a:bodyPr/>
          <a:lstStyle/>
          <a:p>
            <a:r>
              <a:rPr lang="ru-RU" dirty="0" smtClean="0"/>
              <a:t>Наивысшие баллы</a:t>
            </a:r>
            <a:r>
              <a:rPr lang="ru-RU" dirty="0" smtClean="0">
                <a:sym typeface="Wingdings" panose="05000000000000000000" pitchFamily="2" charset="2"/>
              </a:rPr>
              <a:t>: (выше 80%)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2769" y="836712"/>
            <a:ext cx="8928992" cy="576064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информатика </a:t>
            </a:r>
            <a:r>
              <a:rPr lang="ru-RU" dirty="0"/>
              <a:t>– </a:t>
            </a:r>
            <a:r>
              <a:rPr lang="ru-RU" dirty="0" err="1"/>
              <a:t>Иутина</a:t>
            </a:r>
            <a:r>
              <a:rPr lang="ru-RU" dirty="0"/>
              <a:t> С.Б. – 100%</a:t>
            </a:r>
          </a:p>
          <a:p>
            <a:r>
              <a:rPr lang="ru-RU" dirty="0" smtClean="0"/>
              <a:t>физика </a:t>
            </a:r>
            <a:r>
              <a:rPr lang="ru-RU" dirty="0"/>
              <a:t>– </a:t>
            </a:r>
            <a:r>
              <a:rPr lang="ru-RU" dirty="0" err="1"/>
              <a:t>Ивукова</a:t>
            </a:r>
            <a:r>
              <a:rPr lang="ru-RU" dirty="0"/>
              <a:t> А.П. – 96,7%</a:t>
            </a:r>
          </a:p>
          <a:p>
            <a:r>
              <a:rPr lang="ru-RU" dirty="0" smtClean="0"/>
              <a:t>физика </a:t>
            </a:r>
            <a:r>
              <a:rPr lang="ru-RU" dirty="0"/>
              <a:t>– </a:t>
            </a:r>
            <a:r>
              <a:rPr lang="ru-RU" dirty="0" err="1"/>
              <a:t>Ивукова</a:t>
            </a:r>
            <a:r>
              <a:rPr lang="ru-RU" dirty="0"/>
              <a:t> А.П. – 96,7%</a:t>
            </a:r>
          </a:p>
          <a:p>
            <a:r>
              <a:rPr lang="ru-RU" dirty="0" smtClean="0"/>
              <a:t>технология </a:t>
            </a:r>
            <a:r>
              <a:rPr lang="ru-RU" dirty="0"/>
              <a:t>– Шлыков Н.А. – 94%</a:t>
            </a:r>
          </a:p>
          <a:p>
            <a:r>
              <a:rPr lang="ru-RU" dirty="0" smtClean="0"/>
              <a:t>ОБЖ </a:t>
            </a:r>
            <a:r>
              <a:rPr lang="ru-RU" dirty="0"/>
              <a:t>– Баранов В.Е. – 93,3%</a:t>
            </a:r>
          </a:p>
          <a:p>
            <a:r>
              <a:rPr lang="ru-RU" dirty="0" smtClean="0"/>
              <a:t>информатика – </a:t>
            </a:r>
            <a:r>
              <a:rPr lang="ru-RU" dirty="0" err="1" smtClean="0"/>
              <a:t>Овчинникова</a:t>
            </a:r>
            <a:r>
              <a:rPr lang="ru-RU" dirty="0" smtClean="0"/>
              <a:t> </a:t>
            </a:r>
            <a:r>
              <a:rPr lang="ru-RU" dirty="0" smtClean="0"/>
              <a:t>А.А. – 87%</a:t>
            </a:r>
          </a:p>
          <a:p>
            <a:r>
              <a:rPr lang="ru-RU" dirty="0" smtClean="0"/>
              <a:t>информатика </a:t>
            </a:r>
            <a:r>
              <a:rPr lang="ru-RU" dirty="0"/>
              <a:t>– </a:t>
            </a:r>
            <a:r>
              <a:rPr lang="ru-RU" dirty="0" err="1"/>
              <a:t>Овчинникова</a:t>
            </a:r>
            <a:r>
              <a:rPr lang="ru-RU" dirty="0"/>
              <a:t> А.А. – 87</a:t>
            </a:r>
            <a:r>
              <a:rPr lang="ru-RU" dirty="0" smtClean="0"/>
              <a:t>%</a:t>
            </a:r>
          </a:p>
          <a:p>
            <a:r>
              <a:rPr lang="ru-RU" dirty="0" smtClean="0"/>
              <a:t> </a:t>
            </a:r>
            <a:r>
              <a:rPr lang="ru-RU" dirty="0" smtClean="0"/>
              <a:t>информатика </a:t>
            </a:r>
            <a:r>
              <a:rPr lang="ru-RU" dirty="0" smtClean="0"/>
              <a:t>–</a:t>
            </a:r>
            <a:r>
              <a:rPr lang="ru-RU" dirty="0" err="1" smtClean="0"/>
              <a:t>Иутина</a:t>
            </a:r>
            <a:r>
              <a:rPr lang="ru-RU" dirty="0" smtClean="0"/>
              <a:t> С.Б. </a:t>
            </a:r>
            <a:r>
              <a:rPr lang="ru-RU" dirty="0"/>
              <a:t>– 87</a:t>
            </a:r>
            <a:r>
              <a:rPr lang="ru-RU" dirty="0" smtClean="0"/>
              <a:t>%</a:t>
            </a:r>
          </a:p>
          <a:p>
            <a:r>
              <a:rPr lang="ru-RU" dirty="0" smtClean="0"/>
              <a:t>ОБЖ </a:t>
            </a:r>
            <a:r>
              <a:rPr lang="ru-RU" dirty="0"/>
              <a:t>– Баранов В.Е. – </a:t>
            </a:r>
            <a:r>
              <a:rPr lang="ru-RU" dirty="0" smtClean="0"/>
              <a:t>86,7%</a:t>
            </a:r>
          </a:p>
          <a:p>
            <a:r>
              <a:rPr lang="ru-RU" dirty="0" smtClean="0"/>
              <a:t>физика </a:t>
            </a:r>
            <a:r>
              <a:rPr lang="ru-RU" dirty="0"/>
              <a:t>– </a:t>
            </a:r>
            <a:r>
              <a:rPr lang="ru-RU" dirty="0" err="1"/>
              <a:t>Ивукова</a:t>
            </a:r>
            <a:r>
              <a:rPr lang="ru-RU" dirty="0"/>
              <a:t> А.П. – 86,7%</a:t>
            </a:r>
          </a:p>
          <a:p>
            <a:r>
              <a:rPr lang="ru-RU" dirty="0" smtClean="0"/>
              <a:t>физика </a:t>
            </a:r>
            <a:r>
              <a:rPr lang="ru-RU" dirty="0"/>
              <a:t>– </a:t>
            </a:r>
            <a:r>
              <a:rPr lang="ru-RU" dirty="0" err="1"/>
              <a:t>Ивукова</a:t>
            </a:r>
            <a:r>
              <a:rPr lang="ru-RU" dirty="0"/>
              <a:t> А.П. – 83,3%</a:t>
            </a:r>
          </a:p>
          <a:p>
            <a:r>
              <a:rPr lang="ru-RU" dirty="0" smtClean="0"/>
              <a:t>физика </a:t>
            </a:r>
            <a:r>
              <a:rPr lang="ru-RU" dirty="0"/>
              <a:t>– </a:t>
            </a:r>
            <a:r>
              <a:rPr lang="ru-RU" dirty="0" err="1"/>
              <a:t>Ивукова</a:t>
            </a:r>
            <a:r>
              <a:rPr lang="ru-RU" dirty="0"/>
              <a:t> А.П. – 83,3%</a:t>
            </a:r>
          </a:p>
          <a:p>
            <a:r>
              <a:rPr lang="ru-RU" dirty="0" smtClean="0"/>
              <a:t>ОБЖ </a:t>
            </a:r>
            <a:r>
              <a:rPr lang="ru-RU" dirty="0"/>
              <a:t>– Баранов В.Е. – 82,2%</a:t>
            </a:r>
          </a:p>
          <a:p>
            <a:r>
              <a:rPr lang="ru-RU" dirty="0" smtClean="0"/>
              <a:t>информатика </a:t>
            </a:r>
            <a:r>
              <a:rPr lang="ru-RU" dirty="0" smtClean="0"/>
              <a:t>– </a:t>
            </a:r>
            <a:r>
              <a:rPr lang="ru-RU" dirty="0" err="1" smtClean="0"/>
              <a:t>Овчинникова</a:t>
            </a:r>
            <a:r>
              <a:rPr lang="ru-RU" dirty="0" smtClean="0"/>
              <a:t> А.А. – 80%</a:t>
            </a:r>
          </a:p>
          <a:p>
            <a:r>
              <a:rPr lang="ru-RU" dirty="0" smtClean="0"/>
              <a:t>информатика </a:t>
            </a:r>
            <a:r>
              <a:rPr lang="ru-RU" dirty="0" smtClean="0"/>
              <a:t>– </a:t>
            </a:r>
            <a:r>
              <a:rPr lang="ru-RU" dirty="0" err="1" smtClean="0"/>
              <a:t>Овчинникова</a:t>
            </a:r>
            <a:r>
              <a:rPr lang="ru-RU" dirty="0" smtClean="0"/>
              <a:t> А.А. – 80%</a:t>
            </a:r>
          </a:p>
          <a:p>
            <a:r>
              <a:rPr lang="ru-RU" dirty="0" smtClean="0"/>
              <a:t>информатика </a:t>
            </a:r>
            <a:r>
              <a:rPr lang="ru-RU" dirty="0" smtClean="0"/>
              <a:t>– </a:t>
            </a:r>
            <a:r>
              <a:rPr lang="ru-RU" dirty="0" err="1" smtClean="0"/>
              <a:t>Иутина</a:t>
            </a:r>
            <a:r>
              <a:rPr lang="ru-RU" dirty="0" smtClean="0"/>
              <a:t> С.Б. – 80%</a:t>
            </a:r>
          </a:p>
          <a:p>
            <a:r>
              <a:rPr lang="ru-RU" dirty="0" smtClean="0"/>
              <a:t>информатика </a:t>
            </a:r>
            <a:r>
              <a:rPr lang="ru-RU" dirty="0" smtClean="0"/>
              <a:t>– </a:t>
            </a:r>
            <a:r>
              <a:rPr lang="ru-RU" dirty="0" err="1" smtClean="0"/>
              <a:t>Овчинникова</a:t>
            </a:r>
            <a:r>
              <a:rPr lang="ru-RU" dirty="0" smtClean="0"/>
              <a:t> А.А. – 80%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0535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1 </a:t>
            </a:r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229600" cy="6766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Ученик 1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5157192"/>
          <a:ext cx="8496945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9640"/>
                <a:gridCol w="1356655"/>
                <a:gridCol w="1428058"/>
                <a:gridCol w="1040183"/>
                <a:gridCol w="1224136"/>
                <a:gridCol w="1224136"/>
                <a:gridCol w="1224137"/>
              </a:tblGrid>
              <a:tr h="59425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Ин. язык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литература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математика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история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биология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география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русский яз.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39575">
                <a:tc>
                  <a:txBody>
                    <a:bodyPr/>
                    <a:lstStyle/>
                    <a:p>
                      <a:r>
                        <a:rPr lang="ru-RU" dirty="0" smtClean="0"/>
                        <a:t>1 (43%)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 (73,8%)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 (28%)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(43%)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(37,7%)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(12,3%)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2780928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Ученик 2</a:t>
            </a:r>
            <a:endParaRPr lang="ru-RU" sz="3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1628800"/>
          <a:ext cx="8496945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9640"/>
                <a:gridCol w="1356655"/>
                <a:gridCol w="1428058"/>
                <a:gridCol w="999641"/>
                <a:gridCol w="1142446"/>
                <a:gridCol w="1213849"/>
                <a:gridCol w="1356656"/>
              </a:tblGrid>
              <a:tr h="59425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Ин. язык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литература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математика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физика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биология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география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обществознание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39575">
                <a:tc>
                  <a:txBody>
                    <a:bodyPr/>
                    <a:lstStyle/>
                    <a:p>
                      <a:r>
                        <a:rPr lang="ru-RU" dirty="0" smtClean="0"/>
                        <a:t>5 (43%)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r>
                        <a:rPr lang="ru-RU" baseline="0" dirty="0" smtClean="0"/>
                        <a:t> (21,4%)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(40%)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3 (83,3%)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 (52,6%)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(22%)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 (60%)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528" y="3356992"/>
          <a:ext cx="8496945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9640"/>
                <a:gridCol w="1356655"/>
                <a:gridCol w="1428058"/>
                <a:gridCol w="999641"/>
                <a:gridCol w="1142446"/>
                <a:gridCol w="1202352"/>
                <a:gridCol w="1368153"/>
              </a:tblGrid>
              <a:tr h="59425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Информатика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литература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математика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физика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биология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химия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русский яз.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3957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6 (60%)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 (4,2%)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(8%)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 (50%)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 (39,1%)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(40%)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(18,3%)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3528" y="4437112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Ученик 3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01277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проблема – «теряем детей»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 начальной </a:t>
            </a:r>
            <a:r>
              <a:rPr lang="ru-RU" dirty="0" smtClean="0"/>
              <a:t>школе – </a:t>
            </a:r>
            <a:r>
              <a:rPr lang="ru-RU" dirty="0" smtClean="0"/>
              <a:t>победитель краевых конкурсов. В средней школе ?????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</TotalTime>
  <Words>328</Words>
  <Application>Microsoft Office PowerPoint</Application>
  <PresentationFormat>Экран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Аналитическая информация по результатам проведения школьного этапа Всероссийской олимпиады школьников в 2015 – 2016 учебном году</vt:lpstr>
      <vt:lpstr>Всего участников – 442 чел. </vt:lpstr>
      <vt:lpstr>Победители, набравшие 50% и выше</vt:lpstr>
      <vt:lpstr>Победители, набравшие 50% и выше</vt:lpstr>
      <vt:lpstr>Наивысшие баллы: (выше 80%)</vt:lpstr>
      <vt:lpstr>1 проблема</vt:lpstr>
      <vt:lpstr>2 проблема – «теряем детей»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Аналитическая информация по результатам проведения школьного этапа Всероссийской олимпиады школьников в 2015 – 2016 учебном году</dc:title>
  <dc:creator>User</dc:creator>
  <cp:lastModifiedBy>User</cp:lastModifiedBy>
  <cp:revision>34</cp:revision>
  <dcterms:created xsi:type="dcterms:W3CDTF">2015-11-03T03:53:37Z</dcterms:created>
  <dcterms:modified xsi:type="dcterms:W3CDTF">2015-11-17T08:09:37Z</dcterms:modified>
</cp:coreProperties>
</file>